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77" autoAdjust="0"/>
    <p:restoredTop sz="94660"/>
  </p:normalViewPr>
  <p:slideViewPr>
    <p:cSldViewPr snapToGrid="0">
      <p:cViewPr>
        <p:scale>
          <a:sx n="33" d="100"/>
          <a:sy n="33" d="100"/>
        </p:scale>
        <p:origin x="1212"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ko-KR" altLang="en-US"/>
              <a:t>마스터 제목 스타일 편집</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ko-KR" altLang="en-US"/>
              <a:t>클릭하여 마스터 부제목 스타일 편집</a:t>
            </a:r>
            <a:endParaRPr lang="en-US" dirty="0"/>
          </a:p>
        </p:txBody>
      </p:sp>
      <p:sp>
        <p:nvSpPr>
          <p:cNvPr id="4" name="Date Placeholder 3"/>
          <p:cNvSpPr>
            <a:spLocks noGrp="1"/>
          </p:cNvSpPr>
          <p:nvPr>
            <p:ph type="dt" sz="half" idx="10"/>
          </p:nvPr>
        </p:nvSpPr>
        <p:spPr/>
        <p:txBody>
          <a:bodyPr/>
          <a:lstStyle/>
          <a:p>
            <a:fld id="{6C965A3B-7A68-409E-AE0A-1C5C94DA30B8}" type="datetimeFigureOut">
              <a:rPr lang="ko-KR" altLang="en-US" smtClean="0"/>
              <a:t>2020-04-22</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F49FC95F-9F4B-4FB8-BE1B-2364C684CA65}" type="slidenum">
              <a:rPr lang="ko-KR" altLang="en-US" smtClean="0"/>
              <a:t>‹#›</a:t>
            </a:fld>
            <a:endParaRPr lang="ko-KR" altLang="en-US"/>
          </a:p>
        </p:txBody>
      </p:sp>
    </p:spTree>
    <p:extLst>
      <p:ext uri="{BB962C8B-B14F-4D97-AF65-F5344CB8AC3E}">
        <p14:creationId xmlns:p14="http://schemas.microsoft.com/office/powerpoint/2010/main" val="190403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fld id="{6C965A3B-7A68-409E-AE0A-1C5C94DA30B8}" type="datetimeFigureOut">
              <a:rPr lang="ko-KR" altLang="en-US" smtClean="0"/>
              <a:t>2020-04-22</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F49FC95F-9F4B-4FB8-BE1B-2364C684CA65}" type="slidenum">
              <a:rPr lang="ko-KR" altLang="en-US" smtClean="0"/>
              <a:t>‹#›</a:t>
            </a:fld>
            <a:endParaRPr lang="ko-KR" altLang="en-US"/>
          </a:p>
        </p:txBody>
      </p:sp>
    </p:spTree>
    <p:extLst>
      <p:ext uri="{BB962C8B-B14F-4D97-AF65-F5344CB8AC3E}">
        <p14:creationId xmlns:p14="http://schemas.microsoft.com/office/powerpoint/2010/main" val="2682180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fld id="{6C965A3B-7A68-409E-AE0A-1C5C94DA30B8}" type="datetimeFigureOut">
              <a:rPr lang="ko-KR" altLang="en-US" smtClean="0"/>
              <a:t>2020-04-22</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F49FC95F-9F4B-4FB8-BE1B-2364C684CA65}" type="slidenum">
              <a:rPr lang="ko-KR" altLang="en-US" smtClean="0"/>
              <a:t>‹#›</a:t>
            </a:fld>
            <a:endParaRPr lang="ko-KR" altLang="en-US"/>
          </a:p>
        </p:txBody>
      </p:sp>
    </p:spTree>
    <p:extLst>
      <p:ext uri="{BB962C8B-B14F-4D97-AF65-F5344CB8AC3E}">
        <p14:creationId xmlns:p14="http://schemas.microsoft.com/office/powerpoint/2010/main" val="2867472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fld id="{6C965A3B-7A68-409E-AE0A-1C5C94DA30B8}" type="datetimeFigureOut">
              <a:rPr lang="ko-KR" altLang="en-US" smtClean="0"/>
              <a:t>2020-04-22</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F49FC95F-9F4B-4FB8-BE1B-2364C684CA65}" type="slidenum">
              <a:rPr lang="ko-KR" altLang="en-US" smtClean="0"/>
              <a:t>‹#›</a:t>
            </a:fld>
            <a:endParaRPr lang="ko-KR" altLang="en-US"/>
          </a:p>
        </p:txBody>
      </p:sp>
    </p:spTree>
    <p:extLst>
      <p:ext uri="{BB962C8B-B14F-4D97-AF65-F5344CB8AC3E}">
        <p14:creationId xmlns:p14="http://schemas.microsoft.com/office/powerpoint/2010/main" val="246188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ko-KR" altLang="en-US"/>
              <a:t>마스터 제목 스타일 편집</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fld id="{6C965A3B-7A68-409E-AE0A-1C5C94DA30B8}" type="datetimeFigureOut">
              <a:rPr lang="ko-KR" altLang="en-US" smtClean="0"/>
              <a:t>2020-04-22</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F49FC95F-9F4B-4FB8-BE1B-2364C684CA65}" type="slidenum">
              <a:rPr lang="ko-KR" altLang="en-US" smtClean="0"/>
              <a:t>‹#›</a:t>
            </a:fld>
            <a:endParaRPr lang="ko-KR" altLang="en-US"/>
          </a:p>
        </p:txBody>
      </p:sp>
    </p:spTree>
    <p:extLst>
      <p:ext uri="{BB962C8B-B14F-4D97-AF65-F5344CB8AC3E}">
        <p14:creationId xmlns:p14="http://schemas.microsoft.com/office/powerpoint/2010/main" val="3175871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fld id="{6C965A3B-7A68-409E-AE0A-1C5C94DA30B8}" type="datetimeFigureOut">
              <a:rPr lang="ko-KR" altLang="en-US" smtClean="0"/>
              <a:t>2020-04-22</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F49FC95F-9F4B-4FB8-BE1B-2364C684CA65}" type="slidenum">
              <a:rPr lang="ko-KR" altLang="en-US" smtClean="0"/>
              <a:t>‹#›</a:t>
            </a:fld>
            <a:endParaRPr lang="ko-KR" altLang="en-US"/>
          </a:p>
        </p:txBody>
      </p:sp>
    </p:spTree>
    <p:extLst>
      <p:ext uri="{BB962C8B-B14F-4D97-AF65-F5344CB8AC3E}">
        <p14:creationId xmlns:p14="http://schemas.microsoft.com/office/powerpoint/2010/main" val="1586346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ko-KR" altLang="en-US"/>
              <a:t>마스터 텍스트 스타일 편집</a:t>
            </a:r>
          </a:p>
        </p:txBody>
      </p:sp>
      <p:sp>
        <p:nvSpPr>
          <p:cNvPr id="4" name="Content Placeholder 3"/>
          <p:cNvSpPr>
            <a:spLocks noGrp="1"/>
          </p:cNvSpPr>
          <p:nvPr>
            <p:ph sz="half" idx="2"/>
          </p:nvPr>
        </p:nvSpPr>
        <p:spPr>
          <a:xfrm>
            <a:off x="2085368" y="15635264"/>
            <a:ext cx="12807832" cy="22997117"/>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ko-KR" altLang="en-US"/>
              <a:t>마스터 텍스트 스타일 편집</a:t>
            </a:r>
          </a:p>
        </p:txBody>
      </p:sp>
      <p:sp>
        <p:nvSpPr>
          <p:cNvPr id="6" name="Content Placeholder 5"/>
          <p:cNvSpPr>
            <a:spLocks noGrp="1"/>
          </p:cNvSpPr>
          <p:nvPr>
            <p:ph sz="quarter" idx="4"/>
          </p:nvPr>
        </p:nvSpPr>
        <p:spPr>
          <a:xfrm>
            <a:off x="15326828" y="15635264"/>
            <a:ext cx="12870909" cy="22997117"/>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fld id="{6C965A3B-7A68-409E-AE0A-1C5C94DA30B8}" type="datetimeFigureOut">
              <a:rPr lang="ko-KR" altLang="en-US" smtClean="0"/>
              <a:t>2020-04-22</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F49FC95F-9F4B-4FB8-BE1B-2364C684CA65}" type="slidenum">
              <a:rPr lang="ko-KR" altLang="en-US" smtClean="0"/>
              <a:t>‹#›</a:t>
            </a:fld>
            <a:endParaRPr lang="ko-KR" altLang="en-US"/>
          </a:p>
        </p:txBody>
      </p:sp>
    </p:spTree>
    <p:extLst>
      <p:ext uri="{BB962C8B-B14F-4D97-AF65-F5344CB8AC3E}">
        <p14:creationId xmlns:p14="http://schemas.microsoft.com/office/powerpoint/2010/main" val="1451545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Date Placeholder 2"/>
          <p:cNvSpPr>
            <a:spLocks noGrp="1"/>
          </p:cNvSpPr>
          <p:nvPr>
            <p:ph type="dt" sz="half" idx="10"/>
          </p:nvPr>
        </p:nvSpPr>
        <p:spPr/>
        <p:txBody>
          <a:bodyPr/>
          <a:lstStyle/>
          <a:p>
            <a:fld id="{6C965A3B-7A68-409E-AE0A-1C5C94DA30B8}" type="datetimeFigureOut">
              <a:rPr lang="ko-KR" altLang="en-US" smtClean="0"/>
              <a:t>2020-04-22</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F49FC95F-9F4B-4FB8-BE1B-2364C684CA65}" type="slidenum">
              <a:rPr lang="ko-KR" altLang="en-US" smtClean="0"/>
              <a:t>‹#›</a:t>
            </a:fld>
            <a:endParaRPr lang="ko-KR" altLang="en-US"/>
          </a:p>
        </p:txBody>
      </p:sp>
    </p:spTree>
    <p:extLst>
      <p:ext uri="{BB962C8B-B14F-4D97-AF65-F5344CB8AC3E}">
        <p14:creationId xmlns:p14="http://schemas.microsoft.com/office/powerpoint/2010/main" val="1474118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965A3B-7A68-409E-AE0A-1C5C94DA30B8}" type="datetimeFigureOut">
              <a:rPr lang="ko-KR" altLang="en-US" smtClean="0"/>
              <a:t>2020-04-22</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F49FC95F-9F4B-4FB8-BE1B-2364C684CA65}" type="slidenum">
              <a:rPr lang="ko-KR" altLang="en-US" smtClean="0"/>
              <a:t>‹#›</a:t>
            </a:fld>
            <a:endParaRPr lang="ko-KR" altLang="en-US"/>
          </a:p>
        </p:txBody>
      </p:sp>
    </p:spTree>
    <p:extLst>
      <p:ext uri="{BB962C8B-B14F-4D97-AF65-F5344CB8AC3E}">
        <p14:creationId xmlns:p14="http://schemas.microsoft.com/office/powerpoint/2010/main" val="3751369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ko-KR" altLang="en-US"/>
              <a:t>마스터 제목 스타일 편집</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fld id="{6C965A3B-7A68-409E-AE0A-1C5C94DA30B8}" type="datetimeFigureOut">
              <a:rPr lang="ko-KR" altLang="en-US" smtClean="0"/>
              <a:t>2020-04-22</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F49FC95F-9F4B-4FB8-BE1B-2364C684CA65}" type="slidenum">
              <a:rPr lang="ko-KR" altLang="en-US" smtClean="0"/>
              <a:t>‹#›</a:t>
            </a:fld>
            <a:endParaRPr lang="ko-KR" altLang="en-US"/>
          </a:p>
        </p:txBody>
      </p:sp>
    </p:spTree>
    <p:extLst>
      <p:ext uri="{BB962C8B-B14F-4D97-AF65-F5344CB8AC3E}">
        <p14:creationId xmlns:p14="http://schemas.microsoft.com/office/powerpoint/2010/main" val="2441704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fld id="{6C965A3B-7A68-409E-AE0A-1C5C94DA30B8}" type="datetimeFigureOut">
              <a:rPr lang="ko-KR" altLang="en-US" smtClean="0"/>
              <a:t>2020-04-22</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F49FC95F-9F4B-4FB8-BE1B-2364C684CA65}" type="slidenum">
              <a:rPr lang="ko-KR" altLang="en-US" smtClean="0"/>
              <a:t>‹#›</a:t>
            </a:fld>
            <a:endParaRPr lang="ko-KR" altLang="en-US"/>
          </a:p>
        </p:txBody>
      </p:sp>
    </p:spTree>
    <p:extLst>
      <p:ext uri="{BB962C8B-B14F-4D97-AF65-F5344CB8AC3E}">
        <p14:creationId xmlns:p14="http://schemas.microsoft.com/office/powerpoint/2010/main" val="1745554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6C965A3B-7A68-409E-AE0A-1C5C94DA30B8}" type="datetimeFigureOut">
              <a:rPr lang="ko-KR" altLang="en-US" smtClean="0"/>
              <a:t>2020-04-22</a:t>
            </a:fld>
            <a:endParaRPr lang="ko-KR" alt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F49FC95F-9F4B-4FB8-BE1B-2364C684CA65}" type="slidenum">
              <a:rPr lang="ko-KR" altLang="en-US" smtClean="0"/>
              <a:t>‹#›</a:t>
            </a:fld>
            <a:endParaRPr lang="ko-KR" altLang="en-US"/>
          </a:p>
        </p:txBody>
      </p:sp>
    </p:spTree>
    <p:extLst>
      <p:ext uri="{BB962C8B-B14F-4D97-AF65-F5344CB8AC3E}">
        <p14:creationId xmlns:p14="http://schemas.microsoft.com/office/powerpoint/2010/main" val="389037807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3027487" rtl="0" eaLnBrk="1" latinLnBrk="1"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1"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1"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1"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1" hangingPunct="1">
        <a:defRPr sz="5960" kern="1200">
          <a:solidFill>
            <a:schemeClr val="tx1"/>
          </a:solidFill>
          <a:latin typeface="+mn-lt"/>
          <a:ea typeface="+mn-ea"/>
          <a:cs typeface="+mn-cs"/>
        </a:defRPr>
      </a:lvl1pPr>
      <a:lvl2pPr marL="1513743" algn="l" defTabSz="3027487" rtl="0" eaLnBrk="1" latinLnBrk="1" hangingPunct="1">
        <a:defRPr sz="5960" kern="1200">
          <a:solidFill>
            <a:schemeClr val="tx1"/>
          </a:solidFill>
          <a:latin typeface="+mn-lt"/>
          <a:ea typeface="+mn-ea"/>
          <a:cs typeface="+mn-cs"/>
        </a:defRPr>
      </a:lvl2pPr>
      <a:lvl3pPr marL="3027487" algn="l" defTabSz="3027487" rtl="0" eaLnBrk="1" latinLnBrk="1" hangingPunct="1">
        <a:defRPr sz="5960" kern="1200">
          <a:solidFill>
            <a:schemeClr val="tx1"/>
          </a:solidFill>
          <a:latin typeface="+mn-lt"/>
          <a:ea typeface="+mn-ea"/>
          <a:cs typeface="+mn-cs"/>
        </a:defRPr>
      </a:lvl3pPr>
      <a:lvl4pPr marL="4541230" algn="l" defTabSz="3027487" rtl="0" eaLnBrk="1" latinLnBrk="1" hangingPunct="1">
        <a:defRPr sz="5960" kern="1200">
          <a:solidFill>
            <a:schemeClr val="tx1"/>
          </a:solidFill>
          <a:latin typeface="+mn-lt"/>
          <a:ea typeface="+mn-ea"/>
          <a:cs typeface="+mn-cs"/>
        </a:defRPr>
      </a:lvl4pPr>
      <a:lvl5pPr marL="6054974" algn="l" defTabSz="3027487" rtl="0" eaLnBrk="1" latinLnBrk="1" hangingPunct="1">
        <a:defRPr sz="5960" kern="1200">
          <a:solidFill>
            <a:schemeClr val="tx1"/>
          </a:solidFill>
          <a:latin typeface="+mn-lt"/>
          <a:ea typeface="+mn-ea"/>
          <a:cs typeface="+mn-cs"/>
        </a:defRPr>
      </a:lvl5pPr>
      <a:lvl6pPr marL="7568717" algn="l" defTabSz="3027487" rtl="0" eaLnBrk="1" latinLnBrk="1" hangingPunct="1">
        <a:defRPr sz="5960" kern="1200">
          <a:solidFill>
            <a:schemeClr val="tx1"/>
          </a:solidFill>
          <a:latin typeface="+mn-lt"/>
          <a:ea typeface="+mn-ea"/>
          <a:cs typeface="+mn-cs"/>
        </a:defRPr>
      </a:lvl6pPr>
      <a:lvl7pPr marL="9082461" algn="l" defTabSz="3027487" rtl="0" eaLnBrk="1" latinLnBrk="1" hangingPunct="1">
        <a:defRPr sz="5960" kern="1200">
          <a:solidFill>
            <a:schemeClr val="tx1"/>
          </a:solidFill>
          <a:latin typeface="+mn-lt"/>
          <a:ea typeface="+mn-ea"/>
          <a:cs typeface="+mn-cs"/>
        </a:defRPr>
      </a:lvl7pPr>
      <a:lvl8pPr marL="10596204" algn="l" defTabSz="3027487" rtl="0" eaLnBrk="1" latinLnBrk="1" hangingPunct="1">
        <a:defRPr sz="5960" kern="1200">
          <a:solidFill>
            <a:schemeClr val="tx1"/>
          </a:solidFill>
          <a:latin typeface="+mn-lt"/>
          <a:ea typeface="+mn-ea"/>
          <a:cs typeface="+mn-cs"/>
        </a:defRPr>
      </a:lvl8pPr>
      <a:lvl9pPr marL="12109948" algn="l" defTabSz="3027487" rtl="0" eaLnBrk="1" latinLnBrk="1"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0.png"/><Relationship Id="rId5" Type="http://schemas.openxmlformats.org/officeDocument/2006/relationships/image" Target="../media/image4.png"/><Relationship Id="rId10" Type="http://schemas.openxmlformats.org/officeDocument/2006/relationships/image" Target="../media/image8.png"/><Relationship Id="rId4" Type="http://schemas.openxmlformats.org/officeDocument/2006/relationships/image" Target="../media/image3.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그림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 y="2581"/>
            <a:ext cx="30275211" cy="42798610"/>
          </a:xfrm>
          <a:prstGeom prst="rect">
            <a:avLst/>
          </a:prstGeom>
        </p:spPr>
      </p:pic>
      <p:sp>
        <p:nvSpPr>
          <p:cNvPr id="8" name="직사각형 7">
            <a:extLst>
              <a:ext uri="{FF2B5EF4-FFF2-40B4-BE49-F238E27FC236}">
                <a16:creationId xmlns:a16="http://schemas.microsoft.com/office/drawing/2014/main" id="{477B6676-D26B-49B8-98F5-CA298EC67B03}"/>
              </a:ext>
            </a:extLst>
          </p:cNvPr>
          <p:cNvSpPr/>
          <p:nvPr/>
        </p:nvSpPr>
        <p:spPr>
          <a:xfrm>
            <a:off x="138401" y="3617289"/>
            <a:ext cx="29998410" cy="6792049"/>
          </a:xfrm>
          <a:prstGeom prst="rect">
            <a:avLst/>
          </a:prstGeom>
          <a:solidFill>
            <a:schemeClr val="accent6">
              <a:lumMod val="75000"/>
              <a:alpha val="15000"/>
            </a:schemeClr>
          </a:solidFill>
          <a:ln w="165100">
            <a:solidFill>
              <a:srgbClr val="AED3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2108" dirty="0"/>
          </a:p>
        </p:txBody>
      </p:sp>
      <p:sp>
        <p:nvSpPr>
          <p:cNvPr id="9" name="TextBox 8">
            <a:extLst>
              <a:ext uri="{FF2B5EF4-FFF2-40B4-BE49-F238E27FC236}">
                <a16:creationId xmlns:a16="http://schemas.microsoft.com/office/drawing/2014/main" id="{894E8138-579E-417C-A663-9830974D25D0}"/>
              </a:ext>
            </a:extLst>
          </p:cNvPr>
          <p:cNvSpPr txBox="1"/>
          <p:nvPr/>
        </p:nvSpPr>
        <p:spPr>
          <a:xfrm>
            <a:off x="19665" y="5248289"/>
            <a:ext cx="30512687" cy="2554545"/>
          </a:xfrm>
          <a:prstGeom prst="rect">
            <a:avLst/>
          </a:prstGeom>
          <a:noFill/>
        </p:spPr>
        <p:txBody>
          <a:bodyPr wrap="square" rtlCol="0">
            <a:spAutoFit/>
          </a:bodyPr>
          <a:lstStyle/>
          <a:p>
            <a:pPr algn="ctr"/>
            <a:r>
              <a:rPr lang="en-US" altLang="ko-KR" sz="8000" b="1" dirty="0">
                <a:latin typeface="Times New Roman" pitchFamily="18" charset="0"/>
                <a:cs typeface="Times New Roman" pitchFamily="18" charset="0"/>
              </a:rPr>
              <a:t>Design of a DC-DC Converter Customized for Ultra-Low Voltage Operating IoT Platforms</a:t>
            </a:r>
          </a:p>
        </p:txBody>
      </p:sp>
      <p:sp>
        <p:nvSpPr>
          <p:cNvPr id="10" name="TextBox 9">
            <a:extLst>
              <a:ext uri="{FF2B5EF4-FFF2-40B4-BE49-F238E27FC236}">
                <a16:creationId xmlns:a16="http://schemas.microsoft.com/office/drawing/2014/main" id="{8BB34952-2B92-4677-A138-1148B87EFE1F}"/>
              </a:ext>
            </a:extLst>
          </p:cNvPr>
          <p:cNvSpPr txBox="1"/>
          <p:nvPr/>
        </p:nvSpPr>
        <p:spPr>
          <a:xfrm>
            <a:off x="5616708" y="7273109"/>
            <a:ext cx="19041796" cy="2902333"/>
          </a:xfrm>
          <a:prstGeom prst="rect">
            <a:avLst/>
          </a:prstGeom>
          <a:noFill/>
        </p:spPr>
        <p:txBody>
          <a:bodyPr wrap="square" rtlCol="0">
            <a:spAutoFit/>
          </a:bodyPr>
          <a:lstStyle/>
          <a:p>
            <a:pPr algn="ctr"/>
            <a:endParaRPr lang="en-US" altLang="ko-KR" sz="4565" dirty="0">
              <a:latin typeface="Times New Roman" pitchFamily="18" charset="0"/>
              <a:cs typeface="Times New Roman" pitchFamily="18" charset="0"/>
            </a:endParaRPr>
          </a:p>
          <a:p>
            <a:pPr algn="ctr"/>
            <a:r>
              <a:rPr lang="en-US" altLang="ko-KR" sz="4565" dirty="0" err="1">
                <a:latin typeface="Times New Roman" pitchFamily="18" charset="0"/>
                <a:cs typeface="Times New Roman" pitchFamily="18" charset="0"/>
              </a:rPr>
              <a:t>Myeong-Gyu</a:t>
            </a:r>
            <a:r>
              <a:rPr lang="en-US" altLang="ko-KR" sz="4565" dirty="0">
                <a:latin typeface="Times New Roman" pitchFamily="18" charset="0"/>
                <a:cs typeface="Times New Roman" pitchFamily="18" charset="0"/>
              </a:rPr>
              <a:t> Yang, Dong-</a:t>
            </a:r>
            <a:r>
              <a:rPr lang="en-US" altLang="ko-KR" sz="4565" dirty="0" err="1">
                <a:latin typeface="Times New Roman" pitchFamily="18" charset="0"/>
                <a:cs typeface="Times New Roman" pitchFamily="18" charset="0"/>
              </a:rPr>
              <a:t>Kyu</a:t>
            </a:r>
            <a:r>
              <a:rPr lang="en-US" altLang="ko-KR" sz="4565" dirty="0">
                <a:latin typeface="Times New Roman" pitchFamily="18" charset="0"/>
                <a:cs typeface="Times New Roman" pitchFamily="18" charset="0"/>
              </a:rPr>
              <a:t> Jung, Bo-Kyong Choi, and Kwang-Hyun </a:t>
            </a:r>
            <a:r>
              <a:rPr lang="en-US" altLang="ko-KR" sz="4565" dirty="0" err="1">
                <a:latin typeface="Times New Roman" pitchFamily="18" charset="0"/>
                <a:cs typeface="Times New Roman" pitchFamily="18" charset="0"/>
              </a:rPr>
              <a:t>Baek</a:t>
            </a:r>
            <a:r>
              <a:rPr lang="en-US" altLang="ko-KR" sz="4565" dirty="0">
                <a:latin typeface="Times New Roman" pitchFamily="18" charset="0"/>
                <a:cs typeface="Times New Roman" pitchFamily="18" charset="0"/>
              </a:rPr>
              <a:t> </a:t>
            </a:r>
          </a:p>
          <a:p>
            <a:pPr algn="ctr"/>
            <a:r>
              <a:rPr lang="en-US" altLang="ko-KR" sz="4565" dirty="0">
                <a:latin typeface="Times New Roman" pitchFamily="18" charset="0"/>
                <a:cs typeface="Times New Roman" pitchFamily="18" charset="0"/>
              </a:rPr>
              <a:t>School of Electrical and Electronics Engineering,</a:t>
            </a:r>
          </a:p>
          <a:p>
            <a:pPr algn="ctr"/>
            <a:r>
              <a:rPr lang="en-US" altLang="ko-KR" sz="4565" dirty="0">
                <a:latin typeface="Times New Roman" pitchFamily="18" charset="0"/>
                <a:cs typeface="Times New Roman" pitchFamily="18" charset="0"/>
              </a:rPr>
              <a:t>Chung-</a:t>
            </a:r>
            <a:r>
              <a:rPr lang="en-US" altLang="ko-KR" sz="4565" dirty="0" err="1">
                <a:latin typeface="Times New Roman" pitchFamily="18" charset="0"/>
                <a:cs typeface="Times New Roman" pitchFamily="18" charset="0"/>
              </a:rPr>
              <a:t>Ang</a:t>
            </a:r>
            <a:r>
              <a:rPr lang="en-US" altLang="ko-KR" sz="4565" dirty="0">
                <a:latin typeface="Times New Roman" pitchFamily="18" charset="0"/>
                <a:cs typeface="Times New Roman" pitchFamily="18" charset="0"/>
              </a:rPr>
              <a:t> University, Seoul, Republic of Korea</a:t>
            </a:r>
            <a:endParaRPr lang="ko-KR" altLang="en-US" sz="4565" dirty="0">
              <a:latin typeface="Times New Roman" pitchFamily="18" charset="0"/>
              <a:cs typeface="Times New Roman" pitchFamily="18" charset="0"/>
            </a:endParaRPr>
          </a:p>
        </p:txBody>
      </p:sp>
      <p:grpSp>
        <p:nvGrpSpPr>
          <p:cNvPr id="11" name="그룹 10">
            <a:extLst>
              <a:ext uri="{FF2B5EF4-FFF2-40B4-BE49-F238E27FC236}">
                <a16:creationId xmlns:a16="http://schemas.microsoft.com/office/drawing/2014/main" id="{30D42B7F-AB01-49A7-BA51-FF77ACD051BC}"/>
              </a:ext>
            </a:extLst>
          </p:cNvPr>
          <p:cNvGrpSpPr/>
          <p:nvPr/>
        </p:nvGrpSpPr>
        <p:grpSpPr>
          <a:xfrm>
            <a:off x="138401" y="10687963"/>
            <a:ext cx="14825827" cy="7132808"/>
            <a:chOff x="138401" y="10687962"/>
            <a:chExt cx="14825827" cy="12624461"/>
          </a:xfrm>
        </p:grpSpPr>
        <p:grpSp>
          <p:nvGrpSpPr>
            <p:cNvPr id="12" name="그룹 11">
              <a:extLst>
                <a:ext uri="{FF2B5EF4-FFF2-40B4-BE49-F238E27FC236}">
                  <a16:creationId xmlns:a16="http://schemas.microsoft.com/office/drawing/2014/main" id="{96AAA998-A72C-47A7-8DEC-B9FC7B7FBA8E}"/>
                </a:ext>
              </a:extLst>
            </p:cNvPr>
            <p:cNvGrpSpPr/>
            <p:nvPr/>
          </p:nvGrpSpPr>
          <p:grpSpPr>
            <a:xfrm>
              <a:off x="138401" y="10687962"/>
              <a:ext cx="14825827" cy="12624461"/>
              <a:chOff x="138401" y="10687962"/>
              <a:chExt cx="14825827" cy="12624461"/>
            </a:xfrm>
          </p:grpSpPr>
          <p:sp>
            <p:nvSpPr>
              <p:cNvPr id="15" name="직사각형 14">
                <a:extLst>
                  <a:ext uri="{FF2B5EF4-FFF2-40B4-BE49-F238E27FC236}">
                    <a16:creationId xmlns:a16="http://schemas.microsoft.com/office/drawing/2014/main" id="{E968271B-4160-4B56-8568-F06E737ED022}"/>
                  </a:ext>
                </a:extLst>
              </p:cNvPr>
              <p:cNvSpPr/>
              <p:nvPr/>
            </p:nvSpPr>
            <p:spPr>
              <a:xfrm>
                <a:off x="138401" y="10687962"/>
                <a:ext cx="14825827" cy="12624461"/>
              </a:xfrm>
              <a:prstGeom prst="rect">
                <a:avLst/>
              </a:prstGeom>
              <a:noFill/>
              <a:ln w="165100">
                <a:solidFill>
                  <a:srgbClr val="AED3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2108" dirty="0"/>
              </a:p>
            </p:txBody>
          </p:sp>
          <p:sp>
            <p:nvSpPr>
              <p:cNvPr id="16" name="TextBox 15">
                <a:extLst>
                  <a:ext uri="{FF2B5EF4-FFF2-40B4-BE49-F238E27FC236}">
                    <a16:creationId xmlns:a16="http://schemas.microsoft.com/office/drawing/2014/main" id="{356EECB9-DB65-4AF3-9397-196C91ABD48E}"/>
                  </a:ext>
                </a:extLst>
              </p:cNvPr>
              <p:cNvSpPr txBox="1"/>
              <p:nvPr/>
            </p:nvSpPr>
            <p:spPr>
              <a:xfrm>
                <a:off x="194637" y="10757416"/>
                <a:ext cx="14686504" cy="1229388"/>
              </a:xfrm>
              <a:prstGeom prst="rect">
                <a:avLst/>
              </a:prstGeom>
              <a:solidFill>
                <a:srgbClr val="E6ECE1"/>
              </a:solidFill>
              <a:ln w="25400">
                <a:solidFill>
                  <a:srgbClr val="AED369"/>
                </a:solidFill>
              </a:ln>
            </p:spPr>
            <p:txBody>
              <a:bodyPr wrap="square" rtlCol="0">
                <a:spAutoFit/>
              </a:bodyPr>
              <a:lstStyle/>
              <a:p>
                <a:pPr algn="ctr"/>
                <a:r>
                  <a:rPr lang="en-US" altLang="ko-KR" sz="4993" b="1" dirty="0">
                    <a:latin typeface="Times New Roman" pitchFamily="18" charset="0"/>
                    <a:cs typeface="Times New Roman" pitchFamily="18" charset="0"/>
                  </a:rPr>
                  <a:t>Introduction</a:t>
                </a:r>
              </a:p>
            </p:txBody>
          </p:sp>
        </p:grpSp>
        <mc:AlternateContent xmlns:mc="http://schemas.openxmlformats.org/markup-compatibility/2006">
          <mc:Choice xmlns:a14="http://schemas.microsoft.com/office/drawing/2010/main" Requires="a14">
            <p:sp>
              <p:nvSpPr>
                <p:cNvPr id="14" name="TextBox 13">
                  <a:extLst>
                    <a:ext uri="{FF2B5EF4-FFF2-40B4-BE49-F238E27FC236}">
                      <a16:creationId xmlns:a16="http://schemas.microsoft.com/office/drawing/2014/main" id="{D27D82A1-7FF0-473B-A0AA-E876B4712348}"/>
                    </a:ext>
                  </a:extLst>
                </p:cNvPr>
                <p:cNvSpPr txBox="1"/>
                <p:nvPr/>
              </p:nvSpPr>
              <p:spPr>
                <a:xfrm>
                  <a:off x="465452" y="12459623"/>
                  <a:ext cx="14280065" cy="8572645"/>
                </a:xfrm>
                <a:prstGeom prst="rect">
                  <a:avLst/>
                </a:prstGeom>
                <a:noFill/>
              </p:spPr>
              <p:txBody>
                <a:bodyPr wrap="square" rtlCol="0">
                  <a:spAutoFit/>
                </a:bodyPr>
                <a:lstStyle/>
                <a:p>
                  <a:pPr algn="just"/>
                  <a:r>
                    <a:rPr lang="en-US" altLang="ko-KR" sz="3200" dirty="0">
                      <a:latin typeface="Times New Roman" pitchFamily="18" charset="0"/>
                      <a:cs typeface="Times New Roman" pitchFamily="18" charset="0"/>
                    </a:rPr>
                    <a:t>Ultra-low power (ULP) IoT platforms are drawing attention from academia and industry by offering the most practical solution on how to extend the service life of IoT devices under limited small energy sources such as thin film batteries, photovoltaic cells, and thermoelectric generators.</a:t>
                  </a:r>
                </a:p>
                <a:p>
                  <a:pPr algn="just"/>
                  <a:r>
                    <a:rPr lang="en-US" altLang="ko-KR" sz="3200" dirty="0">
                      <a:latin typeface="Times New Roman" pitchFamily="18" charset="0"/>
                      <a:cs typeface="Times New Roman" pitchFamily="18" charset="0"/>
                    </a:rPr>
                    <a:t>However, to get the most out of the ULV operation and to take full advantage of the special low power methods, there is a critical device that should not be overlooked: a DC–DC converter. In this paper, focusing on the digital pulse width modulator(DPWM) in a DC–DC converter that can ensure the reliable operation of the converter for the target IoT platforms, we first propose a high resolution and low-power DPWM architecture. We then utilize the proposed DPWM to control the multiple parallel-connected switches in the DC–DC converter to improve </a:t>
                  </a:r>
                  <a14:m>
                    <m:oMath xmlns:m="http://schemas.openxmlformats.org/officeDocument/2006/math">
                      <m:r>
                        <a:rPr lang="en-US" altLang="ko-KR" sz="3200" i="1" dirty="0">
                          <a:latin typeface="Cambria Math" panose="02040503050406030204" pitchFamily="18" charset="0"/>
                          <a:cs typeface="Times New Roman" pitchFamily="18" charset="0"/>
                        </a:rPr>
                        <m:t>𝜂</m:t>
                      </m:r>
                    </m:oMath>
                  </a14:m>
                  <a:r>
                    <a:rPr lang="en-US" altLang="ko-KR" sz="3200" dirty="0">
                      <a:latin typeface="Times New Roman" pitchFamily="18" charset="0"/>
                      <a:cs typeface="Times New Roman" pitchFamily="18" charset="0"/>
                    </a:rPr>
                    <a:t> under wide load power conditions.</a:t>
                  </a:r>
                </a:p>
              </p:txBody>
            </p:sp>
          </mc:Choice>
          <mc:Fallback>
            <p:sp>
              <p:nvSpPr>
                <p:cNvPr id="14" name="TextBox 13">
                  <a:extLst>
                    <a:ext uri="{FF2B5EF4-FFF2-40B4-BE49-F238E27FC236}">
                      <a16:creationId xmlns:a16="http://schemas.microsoft.com/office/drawing/2014/main" id="{D27D82A1-7FF0-473B-A0AA-E876B4712348}"/>
                    </a:ext>
                  </a:extLst>
                </p:cNvPr>
                <p:cNvSpPr txBox="1">
                  <a:spLocks noRot="1" noChangeAspect="1" noMove="1" noResize="1" noEditPoints="1" noAdjustHandles="1" noChangeArrowheads="1" noChangeShapeType="1" noTextEdit="1"/>
                </p:cNvSpPr>
                <p:nvPr/>
              </p:nvSpPr>
              <p:spPr>
                <a:xfrm>
                  <a:off x="465452" y="12459623"/>
                  <a:ext cx="14280065" cy="8572645"/>
                </a:xfrm>
                <a:prstGeom prst="rect">
                  <a:avLst/>
                </a:prstGeom>
                <a:blipFill>
                  <a:blip r:embed="rId3"/>
                  <a:stretch>
                    <a:fillRect l="-1067" t="-1761" r="-1110" b="-26667"/>
                  </a:stretch>
                </a:blipFill>
              </p:spPr>
              <p:txBody>
                <a:bodyPr/>
                <a:lstStyle/>
                <a:p>
                  <a:r>
                    <a:rPr lang="ko-KR" altLang="en-US">
                      <a:noFill/>
                    </a:rPr>
                    <a:t> </a:t>
                  </a:r>
                </a:p>
              </p:txBody>
            </p:sp>
          </mc:Fallback>
        </mc:AlternateContent>
      </p:grpSp>
      <p:grpSp>
        <p:nvGrpSpPr>
          <p:cNvPr id="17" name="그룹 16">
            <a:extLst>
              <a:ext uri="{FF2B5EF4-FFF2-40B4-BE49-F238E27FC236}">
                <a16:creationId xmlns:a16="http://schemas.microsoft.com/office/drawing/2014/main" id="{7A69660F-92A5-425B-B89F-BD50CDF55306}"/>
              </a:ext>
            </a:extLst>
          </p:cNvPr>
          <p:cNvGrpSpPr/>
          <p:nvPr/>
        </p:nvGrpSpPr>
        <p:grpSpPr>
          <a:xfrm>
            <a:off x="138401" y="18121995"/>
            <a:ext cx="14825827" cy="22035405"/>
            <a:chOff x="138401" y="23526094"/>
            <a:chExt cx="14825827" cy="15933453"/>
          </a:xfrm>
        </p:grpSpPr>
        <p:grpSp>
          <p:nvGrpSpPr>
            <p:cNvPr id="22" name="그룹 21">
              <a:extLst>
                <a:ext uri="{FF2B5EF4-FFF2-40B4-BE49-F238E27FC236}">
                  <a16:creationId xmlns:a16="http://schemas.microsoft.com/office/drawing/2014/main" id="{562DFC3A-5613-4C48-80DB-BC7717B745E2}"/>
                </a:ext>
              </a:extLst>
            </p:cNvPr>
            <p:cNvGrpSpPr/>
            <p:nvPr/>
          </p:nvGrpSpPr>
          <p:grpSpPr>
            <a:xfrm>
              <a:off x="138401" y="23526094"/>
              <a:ext cx="14825827" cy="15933453"/>
              <a:chOff x="138401" y="23526094"/>
              <a:chExt cx="14825827" cy="15933453"/>
            </a:xfrm>
          </p:grpSpPr>
          <p:sp>
            <p:nvSpPr>
              <p:cNvPr id="24" name="직사각형 23">
                <a:extLst>
                  <a:ext uri="{FF2B5EF4-FFF2-40B4-BE49-F238E27FC236}">
                    <a16:creationId xmlns:a16="http://schemas.microsoft.com/office/drawing/2014/main" id="{CFCAAC6D-16AE-4A87-9904-F8AF85F72B16}"/>
                  </a:ext>
                </a:extLst>
              </p:cNvPr>
              <p:cNvSpPr/>
              <p:nvPr/>
            </p:nvSpPr>
            <p:spPr>
              <a:xfrm>
                <a:off x="138401" y="23526094"/>
                <a:ext cx="14825827" cy="15933453"/>
              </a:xfrm>
              <a:prstGeom prst="rect">
                <a:avLst/>
              </a:prstGeom>
              <a:noFill/>
              <a:ln w="165100">
                <a:solidFill>
                  <a:srgbClr val="AED3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2108" dirty="0"/>
              </a:p>
            </p:txBody>
          </p:sp>
          <p:sp>
            <p:nvSpPr>
              <p:cNvPr id="25" name="TextBox 24">
                <a:extLst>
                  <a:ext uri="{FF2B5EF4-FFF2-40B4-BE49-F238E27FC236}">
                    <a16:creationId xmlns:a16="http://schemas.microsoft.com/office/drawing/2014/main" id="{F77F2021-5B45-4120-8A1D-4E43CFFC55C0}"/>
                  </a:ext>
                </a:extLst>
              </p:cNvPr>
              <p:cNvSpPr txBox="1"/>
              <p:nvPr/>
            </p:nvSpPr>
            <p:spPr>
              <a:xfrm>
                <a:off x="194637" y="23586945"/>
                <a:ext cx="14693391" cy="673808"/>
              </a:xfrm>
              <a:prstGeom prst="rect">
                <a:avLst/>
              </a:prstGeom>
              <a:solidFill>
                <a:srgbClr val="E6ECE1"/>
              </a:solidFill>
              <a:ln w="25400">
                <a:solidFill>
                  <a:srgbClr val="AED369"/>
                </a:solidFill>
              </a:ln>
            </p:spPr>
            <p:txBody>
              <a:bodyPr wrap="square" rtlCol="0">
                <a:spAutoFit/>
              </a:bodyPr>
              <a:lstStyle/>
              <a:p>
                <a:pPr algn="ctr"/>
                <a:r>
                  <a:rPr lang="en-US" altLang="ko-KR" sz="4993" b="1" dirty="0">
                    <a:latin typeface="Times New Roman" pitchFamily="18" charset="0"/>
                    <a:cs typeface="Times New Roman" pitchFamily="18" charset="0"/>
                  </a:rPr>
                  <a:t>Issues on Conventional PWM Designs</a:t>
                </a:r>
                <a:endParaRPr lang="ko-KR" altLang="en-US" sz="4993" b="1" dirty="0">
                  <a:latin typeface="Times New Roman" pitchFamily="18" charset="0"/>
                  <a:cs typeface="Times New Roman" pitchFamily="18" charset="0"/>
                </a:endParaRPr>
              </a:p>
            </p:txBody>
          </p:sp>
        </p:grpSp>
        <p:sp>
          <p:nvSpPr>
            <p:cNvPr id="23" name="TextBox 22">
              <a:extLst>
                <a:ext uri="{FF2B5EF4-FFF2-40B4-BE49-F238E27FC236}">
                  <a16:creationId xmlns:a16="http://schemas.microsoft.com/office/drawing/2014/main" id="{5E7426F8-564B-46CD-A40B-9C96B0A1028E}"/>
                </a:ext>
              </a:extLst>
            </p:cNvPr>
            <p:cNvSpPr txBox="1"/>
            <p:nvPr/>
          </p:nvSpPr>
          <p:spPr>
            <a:xfrm>
              <a:off x="411281" y="30816790"/>
              <a:ext cx="14280065" cy="1999886"/>
            </a:xfrm>
            <a:prstGeom prst="rect">
              <a:avLst/>
            </a:prstGeom>
            <a:noFill/>
          </p:spPr>
          <p:txBody>
            <a:bodyPr wrap="square" rtlCol="0">
              <a:spAutoFit/>
            </a:bodyPr>
            <a:lstStyle/>
            <a:p>
              <a:r>
                <a:rPr lang="en-US" altLang="ko-KR" sz="3200" dirty="0">
                  <a:latin typeface="Times New Roman" pitchFamily="18" charset="0"/>
                  <a:cs typeface="Times New Roman" pitchFamily="18" charset="0"/>
                </a:rPr>
                <a:t>The APWM exposes serious weakness at low supply voltage, in that the ramp generator and EA in the APWM tend to malfunction. More precisely, these analog circuits are designed to have multiple MOS stacks due to performance and stability issues, which is problematic because the voltage headroom that MOS stacks require for normal operation is not guaranteed at low supply voltages.</a:t>
              </a:r>
            </a:p>
          </p:txBody>
        </p:sp>
      </p:grpSp>
      <p:sp>
        <p:nvSpPr>
          <p:cNvPr id="26" name="직사각형 25">
            <a:extLst>
              <a:ext uri="{FF2B5EF4-FFF2-40B4-BE49-F238E27FC236}">
                <a16:creationId xmlns:a16="http://schemas.microsoft.com/office/drawing/2014/main" id="{14DBE7FC-F381-46F8-896F-5880103E2F3A}"/>
              </a:ext>
            </a:extLst>
          </p:cNvPr>
          <p:cNvSpPr/>
          <p:nvPr/>
        </p:nvSpPr>
        <p:spPr>
          <a:xfrm>
            <a:off x="15310985" y="10687963"/>
            <a:ext cx="14825827" cy="17126052"/>
          </a:xfrm>
          <a:prstGeom prst="rect">
            <a:avLst/>
          </a:prstGeom>
          <a:noFill/>
          <a:ln w="165100">
            <a:solidFill>
              <a:srgbClr val="AED3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2108" dirty="0"/>
          </a:p>
        </p:txBody>
      </p:sp>
      <p:grpSp>
        <p:nvGrpSpPr>
          <p:cNvPr id="27" name="그룹 26">
            <a:extLst>
              <a:ext uri="{FF2B5EF4-FFF2-40B4-BE49-F238E27FC236}">
                <a16:creationId xmlns:a16="http://schemas.microsoft.com/office/drawing/2014/main" id="{D660F87A-D700-4F3C-B822-70A3F7EF6716}"/>
              </a:ext>
            </a:extLst>
          </p:cNvPr>
          <p:cNvGrpSpPr/>
          <p:nvPr/>
        </p:nvGrpSpPr>
        <p:grpSpPr>
          <a:xfrm>
            <a:off x="15310985" y="28089450"/>
            <a:ext cx="14825827" cy="12067950"/>
            <a:chOff x="15310985" y="10687962"/>
            <a:chExt cx="14825827" cy="9166160"/>
          </a:xfrm>
        </p:grpSpPr>
        <p:sp>
          <p:nvSpPr>
            <p:cNvPr id="28" name="직사각형 27">
              <a:extLst>
                <a:ext uri="{FF2B5EF4-FFF2-40B4-BE49-F238E27FC236}">
                  <a16:creationId xmlns:a16="http://schemas.microsoft.com/office/drawing/2014/main" id="{F5940627-58F3-40A9-96FA-E87B727A55D5}"/>
                </a:ext>
              </a:extLst>
            </p:cNvPr>
            <p:cNvSpPr/>
            <p:nvPr/>
          </p:nvSpPr>
          <p:spPr>
            <a:xfrm>
              <a:off x="15310985" y="10687962"/>
              <a:ext cx="14825827" cy="9166160"/>
            </a:xfrm>
            <a:prstGeom prst="rect">
              <a:avLst/>
            </a:prstGeom>
            <a:noFill/>
            <a:ln w="165100">
              <a:solidFill>
                <a:srgbClr val="AED3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2108" dirty="0"/>
            </a:p>
          </p:txBody>
        </p:sp>
        <p:sp>
          <p:nvSpPr>
            <p:cNvPr id="29" name="TextBox 28">
              <a:extLst>
                <a:ext uri="{FF2B5EF4-FFF2-40B4-BE49-F238E27FC236}">
                  <a16:creationId xmlns:a16="http://schemas.microsoft.com/office/drawing/2014/main" id="{A6308B13-A575-47EA-9748-E6E08F6AB632}"/>
                </a:ext>
              </a:extLst>
            </p:cNvPr>
            <p:cNvSpPr txBox="1"/>
            <p:nvPr/>
          </p:nvSpPr>
          <p:spPr>
            <a:xfrm>
              <a:off x="15363092" y="10743371"/>
              <a:ext cx="14717485" cy="860685"/>
            </a:xfrm>
            <a:prstGeom prst="rect">
              <a:avLst/>
            </a:prstGeom>
            <a:solidFill>
              <a:srgbClr val="E6ECE1"/>
            </a:solidFill>
            <a:ln w="25400">
              <a:solidFill>
                <a:srgbClr val="AED369"/>
              </a:solidFill>
            </a:ln>
          </p:spPr>
          <p:txBody>
            <a:bodyPr wrap="square" rtlCol="0">
              <a:spAutoFit/>
            </a:bodyPr>
            <a:lstStyle/>
            <a:p>
              <a:pPr algn="ctr"/>
              <a:r>
                <a:rPr lang="en-US" altLang="ko-KR" sz="4993" b="1" dirty="0">
                  <a:latin typeface="Times New Roman" pitchFamily="18" charset="0"/>
                  <a:cs typeface="Times New Roman" pitchFamily="18" charset="0"/>
                </a:rPr>
                <a:t>Measured Results</a:t>
              </a:r>
              <a:endParaRPr lang="ko-KR" altLang="en-US" sz="4993" b="1" dirty="0">
                <a:latin typeface="Times New Roman" pitchFamily="18" charset="0"/>
                <a:cs typeface="Times New Roman" pitchFamily="18" charset="0"/>
              </a:endParaRPr>
            </a:p>
          </p:txBody>
        </p:sp>
      </p:grpSp>
      <p:sp>
        <p:nvSpPr>
          <p:cNvPr id="30" name="TextBox 29">
            <a:extLst>
              <a:ext uri="{FF2B5EF4-FFF2-40B4-BE49-F238E27FC236}">
                <a16:creationId xmlns:a16="http://schemas.microsoft.com/office/drawing/2014/main" id="{FA1324F8-75AB-433B-B7EA-C9498F162143}"/>
              </a:ext>
            </a:extLst>
          </p:cNvPr>
          <p:cNvSpPr txBox="1"/>
          <p:nvPr/>
        </p:nvSpPr>
        <p:spPr>
          <a:xfrm>
            <a:off x="319059" y="40290750"/>
            <a:ext cx="9523441" cy="707886"/>
          </a:xfrm>
          <a:prstGeom prst="rect">
            <a:avLst/>
          </a:prstGeom>
          <a:noFill/>
        </p:spPr>
        <p:txBody>
          <a:bodyPr wrap="square" rtlCol="0">
            <a:spAutoFit/>
          </a:bodyPr>
          <a:lstStyle/>
          <a:p>
            <a:r>
              <a:rPr lang="ko-KR" altLang="en-US" sz="4000" b="1" dirty="0"/>
              <a:t>본 </a:t>
            </a:r>
            <a:r>
              <a:rPr lang="en-US" altLang="ko-KR" sz="4000" b="1" dirty="0"/>
              <a:t>MPW</a:t>
            </a:r>
            <a:r>
              <a:rPr lang="ko-KR" altLang="en-US" sz="4000" b="1" dirty="0"/>
              <a:t>는 </a:t>
            </a:r>
            <a:r>
              <a:rPr lang="en-US" altLang="ko-KR" sz="4000" b="1" dirty="0"/>
              <a:t>IDEC  </a:t>
            </a:r>
            <a:r>
              <a:rPr lang="ko-KR" altLang="en-US" sz="4000" b="1" dirty="0"/>
              <a:t>지원을 통해 제작하였음</a:t>
            </a:r>
            <a:endParaRPr lang="en-US" altLang="ko-KR" sz="4000" b="1" dirty="0"/>
          </a:p>
        </p:txBody>
      </p:sp>
      <p:pic>
        <p:nvPicPr>
          <p:cNvPr id="31" name="그림 30">
            <a:extLst>
              <a:ext uri="{FF2B5EF4-FFF2-40B4-BE49-F238E27FC236}">
                <a16:creationId xmlns:a16="http://schemas.microsoft.com/office/drawing/2014/main" id="{79843789-6B90-4B75-AF8D-72ACDA294C03}"/>
              </a:ext>
            </a:extLst>
          </p:cNvPr>
          <p:cNvPicPr>
            <a:picLocks noChangeAspect="1"/>
          </p:cNvPicPr>
          <p:nvPr/>
        </p:nvPicPr>
        <p:blipFill>
          <a:blip r:embed="rId4"/>
          <a:stretch>
            <a:fillRect/>
          </a:stretch>
        </p:blipFill>
        <p:spPr>
          <a:xfrm>
            <a:off x="1744273" y="19534870"/>
            <a:ext cx="11337124" cy="6678970"/>
          </a:xfrm>
          <a:prstGeom prst="rect">
            <a:avLst/>
          </a:prstGeom>
        </p:spPr>
      </p:pic>
      <p:sp>
        <p:nvSpPr>
          <p:cNvPr id="32" name="직사각형 31">
            <a:extLst>
              <a:ext uri="{FF2B5EF4-FFF2-40B4-BE49-F238E27FC236}">
                <a16:creationId xmlns:a16="http://schemas.microsoft.com/office/drawing/2014/main" id="{39F9E0C8-3EE3-4D25-ADE5-168777AE782C}"/>
              </a:ext>
            </a:extLst>
          </p:cNvPr>
          <p:cNvSpPr/>
          <p:nvPr/>
        </p:nvSpPr>
        <p:spPr>
          <a:xfrm>
            <a:off x="288848" y="26348930"/>
            <a:ext cx="14247973" cy="1077218"/>
          </a:xfrm>
          <a:prstGeom prst="rect">
            <a:avLst/>
          </a:prstGeom>
        </p:spPr>
        <p:txBody>
          <a:bodyPr wrap="square">
            <a:spAutoFit/>
          </a:bodyPr>
          <a:lstStyle/>
          <a:p>
            <a:pPr algn="ctr"/>
            <a:r>
              <a:rPr lang="en-US" altLang="ko-KR" sz="3200" dirty="0">
                <a:latin typeface="Times New Roman" panose="02020603050405020304" pitchFamily="18" charset="0"/>
                <a:cs typeface="Times New Roman" panose="02020603050405020304" pitchFamily="18" charset="0"/>
              </a:rPr>
              <a:t>Figure 1. Structure of a DC–DC converter with the analog pulse width modulator (APWM).</a:t>
            </a:r>
            <a:endParaRPr lang="ko-KR" altLang="en-US" sz="3200" dirty="0">
              <a:latin typeface="Times New Roman" panose="02020603050405020304" pitchFamily="18" charset="0"/>
              <a:cs typeface="Times New Roman" panose="02020603050405020304" pitchFamily="18" charset="0"/>
            </a:endParaRPr>
          </a:p>
        </p:txBody>
      </p:sp>
      <p:pic>
        <p:nvPicPr>
          <p:cNvPr id="33" name="그림 32">
            <a:extLst>
              <a:ext uri="{FF2B5EF4-FFF2-40B4-BE49-F238E27FC236}">
                <a16:creationId xmlns:a16="http://schemas.microsoft.com/office/drawing/2014/main" id="{9D85BDFD-8DD9-4EC7-AB2B-B9B5AB29906A}"/>
              </a:ext>
            </a:extLst>
          </p:cNvPr>
          <p:cNvPicPr>
            <a:picLocks noChangeAspect="1"/>
          </p:cNvPicPr>
          <p:nvPr/>
        </p:nvPicPr>
        <p:blipFill>
          <a:blip r:embed="rId5"/>
          <a:stretch>
            <a:fillRect/>
          </a:stretch>
        </p:blipFill>
        <p:spPr>
          <a:xfrm>
            <a:off x="1948341" y="31813505"/>
            <a:ext cx="11314286" cy="4000000"/>
          </a:xfrm>
          <a:prstGeom prst="rect">
            <a:avLst/>
          </a:prstGeom>
        </p:spPr>
      </p:pic>
      <p:sp>
        <p:nvSpPr>
          <p:cNvPr id="34" name="직사각형 33">
            <a:extLst>
              <a:ext uri="{FF2B5EF4-FFF2-40B4-BE49-F238E27FC236}">
                <a16:creationId xmlns:a16="http://schemas.microsoft.com/office/drawing/2014/main" id="{88B2E9D5-A277-4BF8-AD91-E3FD62C7D188}"/>
              </a:ext>
            </a:extLst>
          </p:cNvPr>
          <p:cNvSpPr/>
          <p:nvPr/>
        </p:nvSpPr>
        <p:spPr>
          <a:xfrm>
            <a:off x="443373" y="35927805"/>
            <a:ext cx="14247973" cy="1077218"/>
          </a:xfrm>
          <a:prstGeom prst="rect">
            <a:avLst/>
          </a:prstGeom>
        </p:spPr>
        <p:txBody>
          <a:bodyPr wrap="square">
            <a:spAutoFit/>
          </a:bodyPr>
          <a:lstStyle/>
          <a:p>
            <a:pPr algn="ctr"/>
            <a:r>
              <a:rPr lang="en-US" altLang="ko-KR" sz="3200" dirty="0">
                <a:latin typeface="Times New Roman" panose="02020603050405020304" pitchFamily="18" charset="0"/>
                <a:cs typeface="Times New Roman" panose="02020603050405020304" pitchFamily="18" charset="0"/>
              </a:rPr>
              <a:t>Figure 3. Structure of a DC–DC converter with the digital pulse width modulator (DPWM).</a:t>
            </a:r>
            <a:endParaRPr lang="ko-KR" altLang="en-US" sz="32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5" name="TextBox 34">
                <a:extLst>
                  <a:ext uri="{FF2B5EF4-FFF2-40B4-BE49-F238E27FC236}">
                    <a16:creationId xmlns:a16="http://schemas.microsoft.com/office/drawing/2014/main" id="{3325B0BF-B822-4DAC-BB74-03FB8FD773C2}"/>
                  </a:ext>
                </a:extLst>
              </p:cNvPr>
              <p:cNvSpPr txBox="1"/>
              <p:nvPr/>
            </p:nvSpPr>
            <p:spPr>
              <a:xfrm>
                <a:off x="397856" y="37458628"/>
                <a:ext cx="14280065" cy="2062103"/>
              </a:xfrm>
              <a:prstGeom prst="rect">
                <a:avLst/>
              </a:prstGeom>
              <a:noFill/>
            </p:spPr>
            <p:txBody>
              <a:bodyPr wrap="square" rtlCol="0">
                <a:spAutoFit/>
              </a:bodyPr>
              <a:lstStyle/>
              <a:p>
                <a:r>
                  <a:rPr lang="en-US" altLang="ko-KR" sz="3200" dirty="0">
                    <a:latin typeface="Times New Roman" pitchFamily="18" charset="0"/>
                    <a:cs typeface="Times New Roman" pitchFamily="18" charset="0"/>
                  </a:rPr>
                  <a:t>The conventional DPWM designs have significant limitations with the exponential increase in power and area overhead as the resolution of the DPWM increases. The conventional DPWM architecture with n-bit resolution must have the </a:t>
                </a:r>
                <a14:m>
                  <m:oMath xmlns:m="http://schemas.openxmlformats.org/officeDocument/2006/math">
                    <m:sSup>
                      <m:sSupPr>
                        <m:ctrlPr>
                          <a:rPr lang="en-US" altLang="ko-KR" sz="3200" b="0" i="1" smtClean="0">
                            <a:latin typeface="Cambria Math" panose="02040503050406030204" pitchFamily="18" charset="0"/>
                            <a:cs typeface="Times New Roman" pitchFamily="18" charset="0"/>
                          </a:rPr>
                        </m:ctrlPr>
                      </m:sSupPr>
                      <m:e>
                        <m:r>
                          <a:rPr lang="en-US" altLang="ko-KR" sz="3200" b="0" i="1" smtClean="0">
                            <a:latin typeface="Cambria Math" panose="02040503050406030204" pitchFamily="18" charset="0"/>
                            <a:cs typeface="Times New Roman" pitchFamily="18" charset="0"/>
                          </a:rPr>
                          <m:t>2</m:t>
                        </m:r>
                      </m:e>
                      <m:sup>
                        <m:r>
                          <a:rPr lang="en-US" altLang="ko-KR" sz="3200" b="0" i="1" smtClean="0">
                            <a:latin typeface="Cambria Math" panose="02040503050406030204" pitchFamily="18" charset="0"/>
                            <a:cs typeface="Times New Roman" pitchFamily="18" charset="0"/>
                          </a:rPr>
                          <m:t>𝑛</m:t>
                        </m:r>
                      </m:sup>
                    </m:sSup>
                  </m:oMath>
                </a14:m>
                <a:r>
                  <a:rPr lang="en-US" altLang="ko-KR" sz="3200" dirty="0">
                    <a:latin typeface="Times New Roman" pitchFamily="18" charset="0"/>
                    <a:cs typeface="Times New Roman" pitchFamily="18" charset="0"/>
                  </a:rPr>
                  <a:t>number of D flip-flops (DFFs) in the pulse generator.</a:t>
                </a:r>
              </a:p>
            </p:txBody>
          </p:sp>
        </mc:Choice>
        <mc:Fallback xmlns="">
          <p:sp>
            <p:nvSpPr>
              <p:cNvPr id="35" name="TextBox 34">
                <a:extLst>
                  <a:ext uri="{FF2B5EF4-FFF2-40B4-BE49-F238E27FC236}">
                    <a16:creationId xmlns:a16="http://schemas.microsoft.com/office/drawing/2014/main" id="{3325B0BF-B822-4DAC-BB74-03FB8FD773C2}"/>
                  </a:ext>
                </a:extLst>
              </p:cNvPr>
              <p:cNvSpPr txBox="1">
                <a:spLocks noRot="1" noChangeAspect="1" noMove="1" noResize="1" noEditPoints="1" noAdjustHandles="1" noChangeArrowheads="1" noChangeShapeType="1" noTextEdit="1"/>
              </p:cNvSpPr>
              <p:nvPr/>
            </p:nvSpPr>
            <p:spPr>
              <a:xfrm>
                <a:off x="397856" y="37458628"/>
                <a:ext cx="14280065" cy="2062103"/>
              </a:xfrm>
              <a:prstGeom prst="rect">
                <a:avLst/>
              </a:prstGeom>
              <a:blipFill>
                <a:blip r:embed="rId6"/>
                <a:stretch>
                  <a:fillRect l="-1067" t="-4142" r="-299" b="-8580"/>
                </a:stretch>
              </a:blipFill>
            </p:spPr>
            <p:txBody>
              <a:bodyPr/>
              <a:lstStyle/>
              <a:p>
                <a:r>
                  <a:rPr lang="ko-KR" altLang="en-US">
                    <a:noFill/>
                  </a:rPr>
                  <a:t> </a:t>
                </a:r>
              </a:p>
            </p:txBody>
          </p:sp>
        </mc:Fallback>
      </mc:AlternateContent>
      <p:sp>
        <p:nvSpPr>
          <p:cNvPr id="36" name="TextBox 35">
            <a:extLst>
              <a:ext uri="{FF2B5EF4-FFF2-40B4-BE49-F238E27FC236}">
                <a16:creationId xmlns:a16="http://schemas.microsoft.com/office/drawing/2014/main" id="{3E19F0C0-3D25-4F93-B933-D3EDAC3641EF}"/>
              </a:ext>
            </a:extLst>
          </p:cNvPr>
          <p:cNvSpPr txBox="1"/>
          <p:nvPr/>
        </p:nvSpPr>
        <p:spPr>
          <a:xfrm>
            <a:off x="15310985" y="10740286"/>
            <a:ext cx="14686504" cy="860685"/>
          </a:xfrm>
          <a:prstGeom prst="rect">
            <a:avLst/>
          </a:prstGeom>
          <a:solidFill>
            <a:srgbClr val="E6ECE1"/>
          </a:solidFill>
          <a:ln w="25400">
            <a:solidFill>
              <a:srgbClr val="AED369"/>
            </a:solidFill>
          </a:ln>
        </p:spPr>
        <p:txBody>
          <a:bodyPr wrap="square" rtlCol="0">
            <a:spAutoFit/>
          </a:bodyPr>
          <a:lstStyle/>
          <a:p>
            <a:pPr algn="ctr"/>
            <a:r>
              <a:rPr lang="en-US" altLang="ko-KR" sz="4993" b="1" dirty="0">
                <a:latin typeface="Times New Roman" pitchFamily="18" charset="0"/>
                <a:cs typeface="Times New Roman" pitchFamily="18" charset="0"/>
              </a:rPr>
              <a:t>Proposed DPWM Designs</a:t>
            </a:r>
            <a:endParaRPr lang="ko-KR" altLang="en-US" sz="4993" b="1" dirty="0">
              <a:latin typeface="Times New Roman" pitchFamily="18" charset="0"/>
              <a:cs typeface="Times New Roman" pitchFamily="18" charset="0"/>
            </a:endParaRPr>
          </a:p>
        </p:txBody>
      </p:sp>
      <p:pic>
        <p:nvPicPr>
          <p:cNvPr id="37" name="그림 36">
            <a:extLst>
              <a:ext uri="{FF2B5EF4-FFF2-40B4-BE49-F238E27FC236}">
                <a16:creationId xmlns:a16="http://schemas.microsoft.com/office/drawing/2014/main" id="{5E083410-2FDA-43CD-ADD6-7AFB37936FE6}"/>
              </a:ext>
            </a:extLst>
          </p:cNvPr>
          <p:cNvPicPr>
            <a:picLocks noChangeAspect="1"/>
          </p:cNvPicPr>
          <p:nvPr/>
        </p:nvPicPr>
        <p:blipFill>
          <a:blip r:embed="rId7"/>
          <a:stretch>
            <a:fillRect/>
          </a:stretch>
        </p:blipFill>
        <p:spPr>
          <a:xfrm>
            <a:off x="15363091" y="11653294"/>
            <a:ext cx="14634397" cy="5809074"/>
          </a:xfrm>
          <a:prstGeom prst="rect">
            <a:avLst/>
          </a:prstGeom>
        </p:spPr>
      </p:pic>
      <p:sp>
        <p:nvSpPr>
          <p:cNvPr id="38" name="직사각형 37">
            <a:extLst>
              <a:ext uri="{FF2B5EF4-FFF2-40B4-BE49-F238E27FC236}">
                <a16:creationId xmlns:a16="http://schemas.microsoft.com/office/drawing/2014/main" id="{A4649FF0-72BA-4498-B15E-E3E54549239E}"/>
              </a:ext>
            </a:extLst>
          </p:cNvPr>
          <p:cNvSpPr/>
          <p:nvPr/>
        </p:nvSpPr>
        <p:spPr>
          <a:xfrm>
            <a:off x="15556302" y="17537220"/>
            <a:ext cx="14247973" cy="584775"/>
          </a:xfrm>
          <a:prstGeom prst="rect">
            <a:avLst/>
          </a:prstGeom>
        </p:spPr>
        <p:txBody>
          <a:bodyPr wrap="square">
            <a:spAutoFit/>
          </a:bodyPr>
          <a:lstStyle/>
          <a:p>
            <a:pPr algn="ctr"/>
            <a:r>
              <a:rPr lang="en-US" altLang="ko-KR" sz="3200" dirty="0">
                <a:latin typeface="Times New Roman" panose="02020603050405020304" pitchFamily="18" charset="0"/>
                <a:cs typeface="Times New Roman" panose="02020603050405020304" pitchFamily="18" charset="0"/>
              </a:rPr>
              <a:t>Figure 5. Block diagram of the proposed DPWM.</a:t>
            </a:r>
            <a:endParaRPr lang="ko-KR" altLang="en-US" sz="3200" dirty="0">
              <a:latin typeface="Times New Roman" panose="02020603050405020304" pitchFamily="18" charset="0"/>
              <a:cs typeface="Times New Roman" panose="02020603050405020304" pitchFamily="18" charset="0"/>
            </a:endParaRPr>
          </a:p>
        </p:txBody>
      </p:sp>
      <p:sp>
        <p:nvSpPr>
          <p:cNvPr id="39" name="TextBox 38">
            <a:extLst>
              <a:ext uri="{FF2B5EF4-FFF2-40B4-BE49-F238E27FC236}">
                <a16:creationId xmlns:a16="http://schemas.microsoft.com/office/drawing/2014/main" id="{B4DE80B5-BDCE-4C8E-AF9D-B621736BA6FA}"/>
              </a:ext>
            </a:extLst>
          </p:cNvPr>
          <p:cNvSpPr txBox="1"/>
          <p:nvPr/>
        </p:nvSpPr>
        <p:spPr>
          <a:xfrm>
            <a:off x="15540255" y="18365275"/>
            <a:ext cx="14280065" cy="9448740"/>
          </a:xfrm>
          <a:prstGeom prst="rect">
            <a:avLst/>
          </a:prstGeom>
          <a:noFill/>
        </p:spPr>
        <p:txBody>
          <a:bodyPr wrap="square" rtlCol="0">
            <a:spAutoFit/>
          </a:bodyPr>
          <a:lstStyle/>
          <a:p>
            <a:pPr algn="just"/>
            <a:r>
              <a:rPr lang="en-US" altLang="ko-KR" sz="3200" dirty="0">
                <a:latin typeface="Times New Roman" pitchFamily="18" charset="0"/>
                <a:cs typeface="Times New Roman" pitchFamily="18" charset="0"/>
              </a:rPr>
              <a:t>In order to minimize the power and area overhead of the DPWM, we propose an idea of designing a pulse generator that has a small number of DFFs, but each DFF is repeatedly used to generate multiple delay pulses. The proposed DPWM structure is described in Figure 5, which supports 7-bit (higher than the conventional 6-bit) resolution. As seen in the figure, the Set pulse is generated by using clk1 and clk2. The pulse generator with 16 DFFs uses Set pulse and clk1 to make 16 delay pulses. Then, by exploiting the feedback mechanism, the output pulse from the 16th DFF enters the 1st DFF to generate the next 16 delay pulses, which are repeated for 8 times so as to have a total 27 delay pulses. The feedback mechanism is implemented by using clk2, clk2x4, clk2x8 and </a:t>
            </a:r>
            <a:r>
              <a:rPr lang="en-US" altLang="ko-KR" sz="3200" dirty="0" err="1">
                <a:latin typeface="Times New Roman" pitchFamily="18" charset="0"/>
                <a:cs typeface="Times New Roman" pitchFamily="18" charset="0"/>
              </a:rPr>
              <a:t>AND</a:t>
            </a:r>
            <a:r>
              <a:rPr lang="en-US" altLang="ko-KR" sz="3200" dirty="0">
                <a:latin typeface="Times New Roman" pitchFamily="18" charset="0"/>
                <a:cs typeface="Times New Roman" pitchFamily="18" charset="0"/>
              </a:rPr>
              <a:t> gate. Note that, this additional clock generation can increase the power consumption of the clock driver, but as the resolution of the DPWM increases, the difference in the number of nodes connected per clock within conventional and proposed DPWMs can overwhelm this overhead. In other words, as the resolution increases, the clock driver uses a much smaller number of buffers in the proposed design, so that the reduced power consumption can be greater than the power consumption increase due to the additional clocks. In fact, the power consumption of the clock driver in the proposed 7-bit DPWM is slightly less than that of the 6-bit conventional DPWM, and if the number of bits goes up, the difference will be even greater.</a:t>
            </a:r>
          </a:p>
        </p:txBody>
      </p:sp>
      <p:pic>
        <p:nvPicPr>
          <p:cNvPr id="40" name="그림 39">
            <a:extLst>
              <a:ext uri="{FF2B5EF4-FFF2-40B4-BE49-F238E27FC236}">
                <a16:creationId xmlns:a16="http://schemas.microsoft.com/office/drawing/2014/main" id="{C31AF0BF-B715-4DAF-83FF-D97AED83A38A}"/>
              </a:ext>
            </a:extLst>
          </p:cNvPr>
          <p:cNvPicPr>
            <a:picLocks noChangeAspect="1"/>
          </p:cNvPicPr>
          <p:nvPr/>
        </p:nvPicPr>
        <p:blipFill>
          <a:blip r:embed="rId8"/>
          <a:stretch>
            <a:fillRect/>
          </a:stretch>
        </p:blipFill>
        <p:spPr>
          <a:xfrm>
            <a:off x="15540254" y="29358583"/>
            <a:ext cx="14280065" cy="7344722"/>
          </a:xfrm>
          <a:prstGeom prst="rect">
            <a:avLst/>
          </a:prstGeom>
        </p:spPr>
      </p:pic>
      <mc:AlternateContent xmlns:mc="http://schemas.openxmlformats.org/markup-compatibility/2006" xmlns:a14="http://schemas.microsoft.com/office/drawing/2010/main">
        <mc:Choice Requires="a14">
          <p:sp>
            <p:nvSpPr>
              <p:cNvPr id="41" name="직사각형 40">
                <a:extLst>
                  <a:ext uri="{FF2B5EF4-FFF2-40B4-BE49-F238E27FC236}">
                    <a16:creationId xmlns:a16="http://schemas.microsoft.com/office/drawing/2014/main" id="{123804DF-8EE0-446A-8723-DE209549FC44}"/>
                  </a:ext>
                </a:extLst>
              </p:cNvPr>
              <p:cNvSpPr/>
              <p:nvPr/>
            </p:nvSpPr>
            <p:spPr>
              <a:xfrm>
                <a:off x="15572346" y="36778711"/>
                <a:ext cx="14247973" cy="584775"/>
              </a:xfrm>
              <a:prstGeom prst="rect">
                <a:avLst/>
              </a:prstGeom>
            </p:spPr>
            <p:txBody>
              <a:bodyPr wrap="square">
                <a:spAutoFit/>
              </a:bodyPr>
              <a:lstStyle/>
              <a:p>
                <a:pPr algn="ctr"/>
                <a:r>
                  <a:rPr lang="en-US" altLang="ko-KR" sz="3200" dirty="0">
                    <a:latin typeface="Times New Roman" panose="02020603050405020304" pitchFamily="18" charset="0"/>
                    <a:cs typeface="Times New Roman" panose="02020603050405020304" pitchFamily="18" charset="0"/>
                  </a:rPr>
                  <a:t>Figure 8. Measured </a:t>
                </a:r>
                <a14:m>
                  <m:oMath xmlns:m="http://schemas.openxmlformats.org/officeDocument/2006/math">
                    <m:r>
                      <a:rPr lang="en-US" altLang="ko-KR" sz="3200" i="1" dirty="0">
                        <a:latin typeface="Cambria Math" panose="02040503050406030204" pitchFamily="18" charset="0"/>
                        <a:cs typeface="Times New Roman" pitchFamily="18" charset="0"/>
                      </a:rPr>
                      <m:t>𝜂</m:t>
                    </m:r>
                  </m:oMath>
                </a14:m>
                <a:r>
                  <a:rPr lang="en-US" altLang="ko-KR" sz="3200" dirty="0">
                    <a:latin typeface="Times New Roman" panose="02020603050405020304" pitchFamily="18" charset="0"/>
                    <a:cs typeface="Times New Roman" panose="02020603050405020304" pitchFamily="18" charset="0"/>
                  </a:rPr>
                  <a:t> of the conventional and proposed converters.</a:t>
                </a:r>
                <a:endParaRPr lang="ko-KR" altLang="en-US" sz="3200" dirty="0">
                  <a:latin typeface="Times New Roman" panose="02020603050405020304" pitchFamily="18" charset="0"/>
                  <a:cs typeface="Times New Roman" panose="02020603050405020304" pitchFamily="18" charset="0"/>
                </a:endParaRPr>
              </a:p>
            </p:txBody>
          </p:sp>
        </mc:Choice>
        <mc:Fallback xmlns="">
          <p:sp>
            <p:nvSpPr>
              <p:cNvPr id="41" name="직사각형 40">
                <a:extLst>
                  <a:ext uri="{FF2B5EF4-FFF2-40B4-BE49-F238E27FC236}">
                    <a16:creationId xmlns:a16="http://schemas.microsoft.com/office/drawing/2014/main" id="{123804DF-8EE0-446A-8723-DE209549FC44}"/>
                  </a:ext>
                </a:extLst>
              </p:cNvPr>
              <p:cNvSpPr>
                <a:spLocks noRot="1" noChangeAspect="1" noMove="1" noResize="1" noEditPoints="1" noAdjustHandles="1" noChangeArrowheads="1" noChangeShapeType="1" noTextEdit="1"/>
              </p:cNvSpPr>
              <p:nvPr/>
            </p:nvSpPr>
            <p:spPr>
              <a:xfrm>
                <a:off x="15572346" y="36778711"/>
                <a:ext cx="14247973" cy="584775"/>
              </a:xfrm>
              <a:prstGeom prst="rect">
                <a:avLst/>
              </a:prstGeom>
              <a:blipFill>
                <a:blip r:embed="rId9"/>
                <a:stretch>
                  <a:fillRect t="-14583" b="-32292"/>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42" name="TextBox 41">
                <a:extLst>
                  <a:ext uri="{FF2B5EF4-FFF2-40B4-BE49-F238E27FC236}">
                    <a16:creationId xmlns:a16="http://schemas.microsoft.com/office/drawing/2014/main" id="{0990A2E7-B6BB-446F-8784-8C5A694BACDD}"/>
                  </a:ext>
                </a:extLst>
              </p:cNvPr>
              <p:cNvSpPr txBox="1"/>
              <p:nvPr/>
            </p:nvSpPr>
            <p:spPr>
              <a:xfrm>
                <a:off x="15717423" y="37630902"/>
                <a:ext cx="14280065" cy="2554545"/>
              </a:xfrm>
              <a:prstGeom prst="rect">
                <a:avLst/>
              </a:prstGeom>
              <a:noFill/>
            </p:spPr>
            <p:txBody>
              <a:bodyPr wrap="square" rtlCol="0">
                <a:spAutoFit/>
              </a:bodyPr>
              <a:lstStyle/>
              <a:p>
                <a:r>
                  <a:rPr lang="en-US" altLang="ko-KR" sz="3200" dirty="0">
                    <a:latin typeface="Times New Roman" pitchFamily="18" charset="0"/>
                    <a:cs typeface="Times New Roman" pitchFamily="18" charset="0"/>
                  </a:rPr>
                  <a:t>In the figure, the black line with diamond marks indicates the efficiency of the converter with conventional DPWM and one big switch, which shows that </a:t>
                </a:r>
                <a14:m>
                  <m:oMath xmlns:m="http://schemas.openxmlformats.org/officeDocument/2006/math">
                    <m:sSub>
                      <m:sSubPr>
                        <m:ctrlPr>
                          <a:rPr lang="en-US" altLang="ko-KR" sz="3200" b="0" i="1" smtClean="0">
                            <a:latin typeface="Cambria Math" panose="02040503050406030204" pitchFamily="18" charset="0"/>
                            <a:cs typeface="Times New Roman" pitchFamily="18" charset="0"/>
                          </a:rPr>
                        </m:ctrlPr>
                      </m:sSubPr>
                      <m:e>
                        <m:r>
                          <a:rPr lang="en-US" altLang="ko-KR" sz="3200" b="0" i="1" smtClean="0">
                            <a:latin typeface="Cambria Math" panose="02040503050406030204" pitchFamily="18" charset="0"/>
                            <a:cs typeface="Times New Roman" pitchFamily="18" charset="0"/>
                          </a:rPr>
                          <m:t>𝜂</m:t>
                        </m:r>
                      </m:e>
                      <m:sub>
                        <m:r>
                          <a:rPr lang="en-US" altLang="ko-KR" sz="3200" b="0" i="1" smtClean="0">
                            <a:latin typeface="Cambria Math" panose="02040503050406030204" pitchFamily="18" charset="0"/>
                            <a:cs typeface="Times New Roman" pitchFamily="18" charset="0"/>
                          </a:rPr>
                          <m:t>𝑚𝑖𝑛</m:t>
                        </m:r>
                      </m:sub>
                    </m:sSub>
                  </m:oMath>
                </a14:m>
                <a:r>
                  <a:rPr lang="en-US" altLang="ko-KR" sz="3200" dirty="0">
                    <a:latin typeface="Times New Roman" pitchFamily="18" charset="0"/>
                    <a:cs typeface="Times New Roman" pitchFamily="18" charset="0"/>
                  </a:rPr>
                  <a:t>and </a:t>
                </a:r>
                <a14:m>
                  <m:oMath xmlns:m="http://schemas.openxmlformats.org/officeDocument/2006/math">
                    <m:sSub>
                      <m:sSubPr>
                        <m:ctrlPr>
                          <a:rPr lang="en-US" altLang="ko-KR" sz="3200" i="1">
                            <a:latin typeface="Cambria Math" panose="02040503050406030204" pitchFamily="18" charset="0"/>
                            <a:cs typeface="Times New Roman" pitchFamily="18" charset="0"/>
                          </a:rPr>
                        </m:ctrlPr>
                      </m:sSubPr>
                      <m:e>
                        <m:r>
                          <a:rPr lang="en-US" altLang="ko-KR" sz="3200" i="1">
                            <a:latin typeface="Cambria Math" panose="02040503050406030204" pitchFamily="18" charset="0"/>
                            <a:cs typeface="Times New Roman" pitchFamily="18" charset="0"/>
                          </a:rPr>
                          <m:t>𝜂</m:t>
                        </m:r>
                      </m:e>
                      <m:sub>
                        <m:r>
                          <a:rPr lang="en-US" altLang="ko-KR" sz="3200" i="1">
                            <a:latin typeface="Cambria Math" panose="02040503050406030204" pitchFamily="18" charset="0"/>
                            <a:cs typeface="Times New Roman" pitchFamily="18" charset="0"/>
                          </a:rPr>
                          <m:t>𝑚</m:t>
                        </m:r>
                        <m:r>
                          <a:rPr lang="en-US" altLang="ko-KR" sz="3200" b="0" i="1" smtClean="0">
                            <a:latin typeface="Cambria Math" panose="02040503050406030204" pitchFamily="18" charset="0"/>
                            <a:cs typeface="Times New Roman" pitchFamily="18" charset="0"/>
                          </a:rPr>
                          <m:t>𝑎𝑥</m:t>
                        </m:r>
                      </m:sub>
                    </m:sSub>
                  </m:oMath>
                </a14:m>
                <a:r>
                  <a:rPr lang="en-US" altLang="ko-KR" sz="3200" dirty="0">
                    <a:latin typeface="Times New Roman" pitchFamily="18" charset="0"/>
                    <a:cs typeface="Times New Roman" pitchFamily="18" charset="0"/>
                  </a:rPr>
                  <a:t> are 8.7% and 91.4%, respectively. The efficiency of the converter using the same big switches but with the proposed DPWM is indicated by the orange line with square marks, showing that </a:t>
                </a:r>
                <a14:m>
                  <m:oMath xmlns:m="http://schemas.openxmlformats.org/officeDocument/2006/math">
                    <m:sSub>
                      <m:sSubPr>
                        <m:ctrlPr>
                          <a:rPr lang="en-US" altLang="ko-KR" sz="3200" i="1">
                            <a:latin typeface="Cambria Math" panose="02040503050406030204" pitchFamily="18" charset="0"/>
                            <a:cs typeface="Times New Roman" pitchFamily="18" charset="0"/>
                          </a:rPr>
                        </m:ctrlPr>
                      </m:sSubPr>
                      <m:e>
                        <m:r>
                          <a:rPr lang="en-US" altLang="ko-KR" sz="3200" i="1">
                            <a:latin typeface="Cambria Math" panose="02040503050406030204" pitchFamily="18" charset="0"/>
                            <a:cs typeface="Times New Roman" pitchFamily="18" charset="0"/>
                          </a:rPr>
                          <m:t>𝜂</m:t>
                        </m:r>
                      </m:e>
                      <m:sub>
                        <m:r>
                          <a:rPr lang="en-US" altLang="ko-KR" sz="3200" i="1">
                            <a:latin typeface="Cambria Math" panose="02040503050406030204" pitchFamily="18" charset="0"/>
                            <a:cs typeface="Times New Roman" pitchFamily="18" charset="0"/>
                          </a:rPr>
                          <m:t>𝑚𝑖𝑛</m:t>
                        </m:r>
                      </m:sub>
                    </m:sSub>
                  </m:oMath>
                </a14:m>
                <a:r>
                  <a:rPr lang="en-US" altLang="ko-KR" sz="3200" dirty="0">
                    <a:latin typeface="Times New Roman" pitchFamily="18" charset="0"/>
                    <a:cs typeface="Times New Roman" pitchFamily="18" charset="0"/>
                  </a:rPr>
                  <a:t> and </a:t>
                </a:r>
                <a14:m>
                  <m:oMath xmlns:m="http://schemas.openxmlformats.org/officeDocument/2006/math">
                    <m:sSub>
                      <m:sSubPr>
                        <m:ctrlPr>
                          <a:rPr lang="en-US" altLang="ko-KR" sz="3200" i="1">
                            <a:latin typeface="Cambria Math" panose="02040503050406030204" pitchFamily="18" charset="0"/>
                            <a:cs typeface="Times New Roman" pitchFamily="18" charset="0"/>
                          </a:rPr>
                        </m:ctrlPr>
                      </m:sSubPr>
                      <m:e>
                        <m:r>
                          <a:rPr lang="en-US" altLang="ko-KR" sz="3200" i="1">
                            <a:latin typeface="Cambria Math" panose="02040503050406030204" pitchFamily="18" charset="0"/>
                            <a:cs typeface="Times New Roman" pitchFamily="18" charset="0"/>
                          </a:rPr>
                          <m:t>𝜂</m:t>
                        </m:r>
                      </m:e>
                      <m:sub>
                        <m:r>
                          <a:rPr lang="en-US" altLang="ko-KR" sz="3200" i="1">
                            <a:latin typeface="Cambria Math" panose="02040503050406030204" pitchFamily="18" charset="0"/>
                            <a:cs typeface="Times New Roman" pitchFamily="18" charset="0"/>
                          </a:rPr>
                          <m:t>𝑚𝑎𝑥</m:t>
                        </m:r>
                      </m:sub>
                    </m:sSub>
                  </m:oMath>
                </a14:m>
                <a:r>
                  <a:rPr lang="en-US" altLang="ko-KR" sz="3200" dirty="0">
                    <a:latin typeface="Times New Roman" pitchFamily="18" charset="0"/>
                    <a:cs typeface="Times New Roman" pitchFamily="18" charset="0"/>
                  </a:rPr>
                  <a:t> are 15.2% and 92.8%, respectively. </a:t>
                </a:r>
              </a:p>
            </p:txBody>
          </p:sp>
        </mc:Choice>
        <mc:Fallback xmlns="">
          <p:sp>
            <p:nvSpPr>
              <p:cNvPr id="42" name="TextBox 41">
                <a:extLst>
                  <a:ext uri="{FF2B5EF4-FFF2-40B4-BE49-F238E27FC236}">
                    <a16:creationId xmlns:a16="http://schemas.microsoft.com/office/drawing/2014/main" id="{0990A2E7-B6BB-446F-8784-8C5A694BACDD}"/>
                  </a:ext>
                </a:extLst>
              </p:cNvPr>
              <p:cNvSpPr txBox="1">
                <a:spLocks noRot="1" noChangeAspect="1" noMove="1" noResize="1" noEditPoints="1" noAdjustHandles="1" noChangeArrowheads="1" noChangeShapeType="1" noTextEdit="1"/>
              </p:cNvSpPr>
              <p:nvPr/>
            </p:nvSpPr>
            <p:spPr>
              <a:xfrm>
                <a:off x="15717423" y="37630902"/>
                <a:ext cx="14280065" cy="2554545"/>
              </a:xfrm>
              <a:prstGeom prst="rect">
                <a:avLst/>
              </a:prstGeom>
              <a:blipFill>
                <a:blip r:embed="rId10"/>
                <a:stretch>
                  <a:fillRect l="-1067" t="-3341" b="-6683"/>
                </a:stretch>
              </a:blipFill>
            </p:spPr>
            <p:txBody>
              <a:bodyPr/>
              <a:lstStyle/>
              <a:p>
                <a:r>
                  <a:rPr lang="ko-KR" altLang="en-US">
                    <a:noFill/>
                  </a:rPr>
                  <a:t> </a:t>
                </a:r>
              </a:p>
            </p:txBody>
          </p:sp>
        </mc:Fallback>
      </mc:AlternateContent>
    </p:spTree>
    <p:extLst>
      <p:ext uri="{BB962C8B-B14F-4D97-AF65-F5344CB8AC3E}">
        <p14:creationId xmlns:p14="http://schemas.microsoft.com/office/powerpoint/2010/main" val="2064347994"/>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TotalTime>
  <Words>756</Words>
  <Application>Microsoft Office PowerPoint</Application>
  <PresentationFormat>사용자 지정</PresentationFormat>
  <Paragraphs>20</Paragraphs>
  <Slides>1</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vt:i4>
      </vt:variant>
    </vt:vector>
  </HeadingPairs>
  <TitlesOfParts>
    <vt:vector size="7" baseType="lpstr">
      <vt:lpstr>Arial</vt:lpstr>
      <vt:lpstr>Calibri</vt:lpstr>
      <vt:lpstr>Calibri Light</vt:lpstr>
      <vt:lpstr>Cambria Math</vt:lpstr>
      <vt:lpstr>Times New Roman</vt:lpstr>
      <vt:lpstr>Office 테마</vt:lpstr>
      <vt:lpstr>PowerPoint 프레젠테이션</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김 영지</dc:creator>
  <cp:lastModifiedBy>명규 양</cp:lastModifiedBy>
  <cp:revision>5</cp:revision>
  <dcterms:created xsi:type="dcterms:W3CDTF">2019-05-23T01:50:43Z</dcterms:created>
  <dcterms:modified xsi:type="dcterms:W3CDTF">2020-04-22T09:33:23Z</dcterms:modified>
</cp:coreProperties>
</file>